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65" r:id="rId9"/>
    <p:sldId id="272" r:id="rId10"/>
    <p:sldId id="274" r:id="rId11"/>
    <p:sldId id="273" r:id="rId12"/>
    <p:sldId id="275" r:id="rId13"/>
    <p:sldId id="271" r:id="rId14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a Niehans" initials="LN" lastIdx="2" clrIdx="0">
    <p:extLst>
      <p:ext uri="{19B8F6BF-5375-455C-9EA6-DF929625EA0E}">
        <p15:presenceInfo xmlns:p15="http://schemas.microsoft.com/office/powerpoint/2012/main" userId="S-1-5-21-725083633-3162444186-2746174670-798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42.09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0,'4'0,"2"0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42.9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8:31:02.34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5023 222,'-52'-2,"-59"-11,26 2,-294-45,-58-6,251 36,120 15,-105-6,-170 19,-96-3,258-11,-54-1,-500 14,681 2,1 2,0 3,-61 16,-38 7,-331 36,404-60,32-3,-79 16,62-8,-1-3,0-3,-123-3,156-4,-36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8:31:03.364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8:31:09.49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9.7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1.844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0,'4'0,"6"0,1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2.4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2.89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3.42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26 25,'-5'-4,"-4"-5,-2-2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3.79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4.160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20 1,'-9'0,"-2"0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4.52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4.97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5.811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6.510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0,'13'21,"8"7,0-1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6.87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1,'4'0,"2"0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7.6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7.99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0:38.326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50,'0'-5,"0"-4,0-2</inkml:trace>
  <inkml:trace contextRef="#ctx0" brushRef="#br0" timeOffset="1">1 0,'4'0,"1"0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09.74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0.27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0,'4'0,"10"0,3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1.0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1.45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146 0,'-5'0,"-4"4,-7 2,-7 0,-22-2,-3-1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2.19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98 206,'-4'-9,"-2"-10,-3-7,-6-7,1-2,-1 0,-3 7,1 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2.67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41:15.9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30:19.74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2536 3,'-78'0,"16"-2,-1 3,-90 13,98-8,1-2,-79-3,78-2,0 2,-77 11,17 8,-148 23,2-28,100-5,-163-9,135-4,3-8,12 1,151 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6T16:15:57.0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14661 23,'-3'-2,"0"-2,0 2,0 0,0 1,-1-2,1 2,-1-1,1 1,-1-1,1 1,-1 0,1 1,-7-1,-53 2,46 1,-1570 20,1035-24,-11659 2,12086-5,72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6T16:16:33.724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6T16:30:19.74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3583 3,'-111'0,"24"-2,-1 3,-128 17,138-11,2-2,-113-4,112-2,-1 2,-109 14,25 10,-210 27,3-33,141-7,-228-11,188-4,6-11,16 2,213 10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6T16:15:57.0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20715 126,'-4'-12,"-1"-7,1 6,0 1,0 5,-2-5,2 5,-2-5,2 5,-2 1,2 0,-2-1,2 7,-10-6,-75 12,65 7,-2218 107,1462-133,-16474 13,17078-25,101-6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6T16:16:33.724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5A41AE90-8106-4C3B-8872-A46419CCF64F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A6BA5BA2-CD4D-4952-A892-8B55784BE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4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afternoon President Pannunzio, Superintendent Macaluso and members of the board.</a:t>
            </a:r>
          </a:p>
          <a:p>
            <a:pPr marL="232075" indent="-232075">
              <a:buAutoNum type="arabicPeriod"/>
            </a:pPr>
            <a:r>
              <a:rPr lang="en-US" dirty="0"/>
              <a:t>This afternoon we will be walking through the budget process, including the student count data and its use in driving the Fund 10 General Fund (Operating Fund) expenditures.</a:t>
            </a:r>
          </a:p>
          <a:p>
            <a:pPr marL="232075" indent="-232075">
              <a:buAutoNum type="arabicPeriod"/>
            </a:pPr>
            <a:r>
              <a:rPr lang="en-US" dirty="0"/>
              <a:t>The document is not complete nor are all modifications in place at this time.</a:t>
            </a:r>
          </a:p>
          <a:p>
            <a:pPr marL="232075" indent="-232075">
              <a:buAutoNum type="arabicPeriod"/>
            </a:pPr>
            <a:r>
              <a:rPr lang="en-US" dirty="0"/>
              <a:t>How would you like to proceed?  Pose questions after each section or wait until the end?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A5BA2-CD4D-4952-A892-8B55784BE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08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A5BA2-CD4D-4952-A892-8B55784BE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15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3A36-758A-4EB3-A998-0B1D8F6D6452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560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9066-F193-47B9-9635-7CB1E5C07650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5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9DB1-44CC-47AB-BA19-540CF5E8EC0F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03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53AE-9515-4203-AB96-5C51622E94ED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8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F7B24-0047-434B-B318-3C0CB941875F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7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F7AA-DB77-4FCF-8E26-10652E7CCAEE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37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3BDF-E43F-4553-AD6D-835A513DE2C9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11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B80B5F4-BE2F-475B-94E3-912005D627FD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0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5ACC-908D-49BE-A7F4-CF19BF13E417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8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FFDC-5D5D-48FE-81CA-DFC8D52F5975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8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40F27-A85A-4EAE-93EC-4EC2F16FA8CE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7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15D86A-6F56-4A7E-BCC7-D81D79A702DF}" type="datetime1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F2826BC-FABD-472C-91D3-AF7AA6107CF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08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customXml" Target="../ink/ink4.xml"/><Relationship Id="rId3" Type="http://schemas.openxmlformats.org/officeDocument/2006/relationships/customXml" Target="../ink/ink1.xml"/><Relationship Id="rId12" Type="http://schemas.openxmlformats.org/officeDocument/2006/relationships/image" Target="../media/image5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package" Target="../embeddings/Microsoft_Excel_Worksheet.xlsx"/><Relationship Id="rId1" Type="http://schemas.openxmlformats.org/officeDocument/2006/relationships/vmlDrawing" Target="../drawings/vmlDrawing1.v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4.png"/><Relationship Id="rId9" Type="http://schemas.openxmlformats.org/officeDocument/2006/relationships/customXml" Target="../ink/ink2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.xml"/><Relationship Id="rId18" Type="http://schemas.openxmlformats.org/officeDocument/2006/relationships/customXml" Target="../ink/ink17.xml"/><Relationship Id="rId26" Type="http://schemas.openxmlformats.org/officeDocument/2006/relationships/customXml" Target="../ink/ink23.xml"/><Relationship Id="rId39" Type="http://schemas.openxmlformats.org/officeDocument/2006/relationships/customXml" Target="../ink/ink31.xml"/><Relationship Id="rId21" Type="http://schemas.openxmlformats.org/officeDocument/2006/relationships/customXml" Target="../ink/ink20.xml"/><Relationship Id="rId34" Type="http://schemas.openxmlformats.org/officeDocument/2006/relationships/image" Target="../media/image15.png"/><Relationship Id="rId42" Type="http://schemas.openxmlformats.org/officeDocument/2006/relationships/image" Target="../media/image10.png"/><Relationship Id="rId7" Type="http://schemas.openxmlformats.org/officeDocument/2006/relationships/customXml" Target="../ink/ink9.xml"/><Relationship Id="rId2" Type="http://schemas.openxmlformats.org/officeDocument/2006/relationships/customXml" Target="../ink/ink7.xml"/><Relationship Id="rId16" Type="http://schemas.openxmlformats.org/officeDocument/2006/relationships/customXml" Target="../ink/ink16.xml"/><Relationship Id="rId20" Type="http://schemas.openxmlformats.org/officeDocument/2006/relationships/customXml" Target="../ink/ink19.xml"/><Relationship Id="rId29" Type="http://schemas.openxmlformats.org/officeDocument/2006/relationships/customXml" Target="../ink/ink25.xml"/><Relationship Id="rId41" Type="http://schemas.openxmlformats.org/officeDocument/2006/relationships/customXml" Target="../ink/ink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customXml" Target="../ink/ink12.xml"/><Relationship Id="rId24" Type="http://schemas.openxmlformats.org/officeDocument/2006/relationships/customXml" Target="../ink/ink22.xml"/><Relationship Id="rId32" Type="http://schemas.openxmlformats.org/officeDocument/2006/relationships/customXml" Target="../ink/ink27.xml"/><Relationship Id="rId37" Type="http://schemas.openxmlformats.org/officeDocument/2006/relationships/customXml" Target="../ink/ink30.xml"/><Relationship Id="rId40" Type="http://schemas.openxmlformats.org/officeDocument/2006/relationships/image" Target="../media/image9.png"/><Relationship Id="rId5" Type="http://schemas.openxmlformats.org/officeDocument/2006/relationships/customXml" Target="../ink/ink8.xml"/><Relationship Id="rId15" Type="http://schemas.openxmlformats.org/officeDocument/2006/relationships/customXml" Target="../ink/ink15.xml"/><Relationship Id="rId23" Type="http://schemas.openxmlformats.org/officeDocument/2006/relationships/customXml" Target="../ink/ink21.xml"/><Relationship Id="rId28" Type="http://schemas.openxmlformats.org/officeDocument/2006/relationships/image" Target="../media/image13.png"/><Relationship Id="rId36" Type="http://schemas.openxmlformats.org/officeDocument/2006/relationships/image" Target="../media/image16.png"/><Relationship Id="rId10" Type="http://schemas.openxmlformats.org/officeDocument/2006/relationships/customXml" Target="../ink/ink11.xml"/><Relationship Id="rId19" Type="http://schemas.openxmlformats.org/officeDocument/2006/relationships/customXml" Target="../ink/ink18.xml"/><Relationship Id="rId31" Type="http://schemas.openxmlformats.org/officeDocument/2006/relationships/customXml" Target="../ink/ink26.xml"/><Relationship Id="rId44" Type="http://schemas.openxmlformats.org/officeDocument/2006/relationships/image" Target="../media/image11.png"/><Relationship Id="rId4" Type="http://schemas.openxmlformats.org/officeDocument/2006/relationships/image" Target="../media/image60.png"/><Relationship Id="rId9" Type="http://schemas.openxmlformats.org/officeDocument/2006/relationships/image" Target="../media/image90.png"/><Relationship Id="rId14" Type="http://schemas.openxmlformats.org/officeDocument/2006/relationships/customXml" Target="../ink/ink14.xml"/><Relationship Id="rId22" Type="http://schemas.openxmlformats.org/officeDocument/2006/relationships/image" Target="../media/image111.png"/><Relationship Id="rId27" Type="http://schemas.openxmlformats.org/officeDocument/2006/relationships/customXml" Target="../ink/ink24.xml"/><Relationship Id="rId30" Type="http://schemas.openxmlformats.org/officeDocument/2006/relationships/image" Target="../media/image14.png"/><Relationship Id="rId35" Type="http://schemas.openxmlformats.org/officeDocument/2006/relationships/customXml" Target="../ink/ink29.xml"/><Relationship Id="rId43" Type="http://schemas.openxmlformats.org/officeDocument/2006/relationships/customXml" Target="../ink/ink33.xml"/><Relationship Id="rId8" Type="http://schemas.openxmlformats.org/officeDocument/2006/relationships/customXml" Target="../ink/ink10.xml"/><Relationship Id="rId12" Type="http://schemas.openxmlformats.org/officeDocument/2006/relationships/image" Target="../media/image3.png"/><Relationship Id="rId17" Type="http://schemas.openxmlformats.org/officeDocument/2006/relationships/image" Target="../media/image100.png"/><Relationship Id="rId25" Type="http://schemas.openxmlformats.org/officeDocument/2006/relationships/image" Target="../media/image12.png"/><Relationship Id="rId33" Type="http://schemas.openxmlformats.org/officeDocument/2006/relationships/customXml" Target="../ink/ink28.xml"/><Relationship Id="rId38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A19E-C0A9-45FF-8E07-9D3340983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98358"/>
            <a:ext cx="8825658" cy="3575987"/>
          </a:xfrm>
        </p:spPr>
        <p:txBody>
          <a:bodyPr/>
          <a:lstStyle/>
          <a:p>
            <a:r>
              <a:rPr lang="en-US" sz="5400" dirty="0"/>
              <a:t>FY 23-24 Third Quarter Financial Report For the Period Ending 3-31-2024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147469-C5A2-4985-8A90-5603E0213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BOE  MAY 14,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CB5AB-38A8-43A0-82DE-79F2A416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9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50318-273F-4231-85B7-77C10B0A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9"/>
            <a:ext cx="10903378" cy="63035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2023-24 SCHOOL YEAR REVENUE AND EXPENDITURE SUMMARY </a:t>
            </a:r>
            <a:br>
              <a:rPr lang="en-US" sz="2400" b="1" dirty="0"/>
            </a:br>
            <a:r>
              <a:rPr lang="en-US" sz="2400" b="1" dirty="0"/>
              <a:t>FOR THE QUARTER ENDING 3-31-2024</a:t>
            </a:r>
            <a:br>
              <a:rPr lang="en-US" sz="1000" dirty="0"/>
            </a:br>
            <a:br>
              <a:rPr lang="en-US" sz="1000" dirty="0"/>
            </a:br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8F2FE6-FDF1-402B-9550-674E2119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561372-D65C-4236-9011-CAA6D96BF586}"/>
              </a:ext>
            </a:extLst>
          </p:cNvPr>
          <p:cNvSpPr txBox="1"/>
          <p:nvPr/>
        </p:nvSpPr>
        <p:spPr>
          <a:xfrm>
            <a:off x="10218198" y="6214369"/>
            <a:ext cx="736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PAGE 1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42A5E57-CA27-48D9-AE97-F8ABCFF522B4}"/>
                  </a:ext>
                </a:extLst>
              </p14:cNvPr>
              <p14:cNvContentPartPr/>
              <p14:nvPr/>
            </p14:nvContentPartPr>
            <p14:xfrm>
              <a:off x="931890" y="896320"/>
              <a:ext cx="39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42A5E57-CA27-48D9-AE97-F8ABCFF522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1890" y="716320"/>
                <a:ext cx="1836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E346E93-B06C-4175-9BEE-01BBFB23C1CD}"/>
                  </a:ext>
                </a:extLst>
              </p14:cNvPr>
              <p14:cNvContentPartPr/>
              <p14:nvPr/>
            </p14:nvContentPartPr>
            <p14:xfrm>
              <a:off x="5805570" y="86104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E346E93-B06C-4175-9BEE-01BBFB23C1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15930" y="68104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35375C4-21AB-4CD7-B485-6EE83725B10D}"/>
                  </a:ext>
                </a:extLst>
              </p14:cNvPr>
              <p14:cNvContentPartPr/>
              <p14:nvPr/>
            </p14:nvContentPartPr>
            <p14:xfrm>
              <a:off x="6625650" y="4438360"/>
              <a:ext cx="1808280" cy="80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35375C4-21AB-4CD7-B485-6EE83725B10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35650" y="4258360"/>
                <a:ext cx="1987920" cy="4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44956BD-D913-420E-BF00-10B03297495E}"/>
                  </a:ext>
                </a:extLst>
              </p14:cNvPr>
              <p14:cNvContentPartPr/>
              <p14:nvPr/>
            </p14:nvContentPartPr>
            <p14:xfrm>
              <a:off x="4367730" y="4500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44956BD-D913-420E-BF00-10B0329749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77730" y="432064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86D0A85-71B9-4B24-B11D-3965F4E349D8}"/>
                  </a:ext>
                </a:extLst>
              </p14:cNvPr>
              <p14:cNvContentPartPr/>
              <p14:nvPr/>
            </p14:nvContentPartPr>
            <p14:xfrm>
              <a:off x="8504490" y="449164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86D0A85-71B9-4B24-B11D-3965F4E349D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414490" y="4312000"/>
                <a:ext cx="180000" cy="360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B287A0D1-76CD-4457-A6FE-26A4EFFE7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56863"/>
              </p:ext>
            </p:extLst>
          </p:nvPr>
        </p:nvGraphicFramePr>
        <p:xfrm>
          <a:off x="1198485" y="1006475"/>
          <a:ext cx="10120544" cy="5230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Worksheet" r:id="rId16" imgW="17078285" imgH="10172661" progId="Excel.Sheet.12">
                  <p:embed/>
                </p:oleObj>
              </mc:Choice>
              <mc:Fallback>
                <p:oleObj name="Worksheet" r:id="rId16" imgW="17078285" imgH="101726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8485" y="1006475"/>
                        <a:ext cx="10120544" cy="5230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849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59183CC-0B37-4E53-BCF8-7EA9501D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3106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INCREASE (DECREASE) FROM PRIOR YEAR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27494E-5DC0-4937-A413-39767025F9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034014" cy="40233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Salaries</a:t>
            </a:r>
          </a:p>
          <a:p>
            <a:r>
              <a:rPr lang="en-US" dirty="0"/>
              <a:t>Fringe Benefits</a:t>
            </a:r>
          </a:p>
          <a:p>
            <a:r>
              <a:rPr lang="en-US" dirty="0"/>
              <a:t>Purchased Services - Professional</a:t>
            </a:r>
          </a:p>
          <a:p>
            <a:r>
              <a:rPr lang="en-US" dirty="0"/>
              <a:t>Purchased Services - Property</a:t>
            </a:r>
          </a:p>
          <a:p>
            <a:r>
              <a:rPr lang="en-US" dirty="0"/>
              <a:t>Purchased Services - Other</a:t>
            </a:r>
          </a:p>
          <a:p>
            <a:r>
              <a:rPr lang="en-US" dirty="0"/>
              <a:t>Supplies - Materials</a:t>
            </a:r>
          </a:p>
          <a:p>
            <a:r>
              <a:rPr lang="en-US" dirty="0"/>
              <a:t>Capital Outlay</a:t>
            </a:r>
          </a:p>
          <a:p>
            <a:r>
              <a:rPr lang="en-US" dirty="0"/>
              <a:t>Other Expense</a:t>
            </a:r>
          </a:p>
          <a:p>
            <a:r>
              <a:rPr lang="en-US" dirty="0"/>
              <a:t>Other Sources &amp; Uses</a:t>
            </a:r>
          </a:p>
          <a:p>
            <a:r>
              <a:rPr lang="en-US" dirty="0"/>
              <a:t>Total Expenditures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82C8EE6-1D1D-4C0E-AD1B-F49D6D6F7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5480" y="1845735"/>
            <a:ext cx="1725229" cy="40233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$8,920,601 </a:t>
            </a:r>
          </a:p>
          <a:p>
            <a:r>
              <a:rPr lang="en-US" dirty="0"/>
              <a:t> 3,171,037 </a:t>
            </a:r>
          </a:p>
          <a:p>
            <a:r>
              <a:rPr lang="en-US" dirty="0"/>
              <a:t> (132,762)</a:t>
            </a:r>
          </a:p>
          <a:p>
            <a:r>
              <a:rPr lang="en-US" dirty="0"/>
              <a:t> 364,698 </a:t>
            </a:r>
          </a:p>
          <a:p>
            <a:r>
              <a:rPr lang="en-US" dirty="0"/>
              <a:t> 1,816,428 </a:t>
            </a:r>
          </a:p>
          <a:p>
            <a:r>
              <a:rPr lang="en-US" dirty="0"/>
              <a:t> (3,299,039)</a:t>
            </a:r>
          </a:p>
          <a:p>
            <a:r>
              <a:rPr lang="en-US" dirty="0"/>
              <a:t> (11,531)</a:t>
            </a:r>
          </a:p>
          <a:p>
            <a:r>
              <a:rPr lang="en-US" dirty="0"/>
              <a:t> (30,955)</a:t>
            </a:r>
          </a:p>
          <a:p>
            <a:r>
              <a:rPr lang="en-US" dirty="0"/>
              <a:t> </a:t>
            </a:r>
            <a:r>
              <a:rPr lang="en-US" u="sng" dirty="0"/>
              <a:t>20,654 </a:t>
            </a:r>
          </a:p>
          <a:p>
            <a:r>
              <a:rPr lang="en-US" dirty="0"/>
              <a:t> </a:t>
            </a:r>
            <a:r>
              <a:rPr lang="en-US" u="sng" dirty="0"/>
              <a:t>$10,819,131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F7EA5-E650-48A6-8D24-DC097A717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73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4685B-2654-4114-BDFF-7EA4D34E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F2635-C58B-4668-AF9D-DFF5D423D80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52613"/>
            <a:ext cx="9659938" cy="4395787"/>
          </a:xfrm>
        </p:spPr>
        <p:txBody>
          <a:bodyPr/>
          <a:lstStyle/>
          <a:p>
            <a:pPr marL="1371600" lvl="3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8C2BF46-C457-46D1-AACB-3AB3B43C35B2}"/>
                  </a:ext>
                </a:extLst>
              </p14:cNvPr>
              <p14:cNvContentPartPr/>
              <p14:nvPr/>
            </p14:nvContentPartPr>
            <p14:xfrm>
              <a:off x="2609850" y="95860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8C2BF46-C457-46D1-AACB-3AB3B43C35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9850" y="778600"/>
                <a:ext cx="180000" cy="360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7DDAC25-01B2-4B85-A5AC-9917D088F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525632"/>
            <a:ext cx="10399776" cy="61699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8C1974-B098-413F-A7C0-138F0C12FD7D}"/>
              </a:ext>
            </a:extLst>
          </p:cNvPr>
          <p:cNvSpPr txBox="1"/>
          <p:nvPr/>
        </p:nvSpPr>
        <p:spPr>
          <a:xfrm>
            <a:off x="461639" y="5575177"/>
            <a:ext cx="207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FUND 10 3</a:t>
            </a:r>
            <a:r>
              <a:rPr lang="en-US" sz="1400" baseline="30000" dirty="0"/>
              <a:t>RD</a:t>
            </a:r>
            <a:r>
              <a:rPr lang="en-US" sz="1400" dirty="0"/>
              <a:t> QRT FY 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1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8CFF-2036-4D55-AD98-8F925D395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11882"/>
          </a:xfrm>
        </p:spPr>
        <p:txBody>
          <a:bodyPr>
            <a:normAutofit/>
          </a:bodyPr>
          <a:lstStyle/>
          <a:p>
            <a:r>
              <a:rPr lang="en-US" dirty="0"/>
              <a:t>General Fund Sub Funds - Summary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3CDBBE-A2E6-443F-93A3-C51460E7B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524" y="1393795"/>
            <a:ext cx="10479425" cy="48915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5CD2B-470D-4229-985E-F51023918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30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6DC800FE-4D4D-464B-A17F-803657E0A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623273"/>
            <a:ext cx="10676286" cy="1018347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Fund Sub Funds – By Fund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86987-2D93-4731-9F1D-759C7AD037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E872E7DF-4671-4C52-8BE0-C1F73CFD0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7950" y="1845734"/>
            <a:ext cx="4257730" cy="44356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NOTE:</a:t>
            </a:r>
          </a:p>
          <a:p>
            <a:r>
              <a:rPr lang="en-US" dirty="0"/>
              <a:t>FUND 17 Athletics Fund expenditures did not increase as projected</a:t>
            </a:r>
          </a:p>
          <a:p>
            <a:endParaRPr lang="en-US" dirty="0"/>
          </a:p>
          <a:p>
            <a:r>
              <a:rPr lang="en-US" dirty="0"/>
              <a:t>FUND 18 Insurance Fund nothing of note</a:t>
            </a:r>
          </a:p>
          <a:p>
            <a:endParaRPr lang="en-US" dirty="0"/>
          </a:p>
          <a:p>
            <a:r>
              <a:rPr lang="en-US" dirty="0"/>
              <a:t>FUND 19 Universal Preschool revenue is a surprise.  District just filed for the 4 year old “true-up” by UPK.  May or may not receive additional revenue.</a:t>
            </a:r>
          </a:p>
          <a:p>
            <a:r>
              <a:rPr lang="en-US" dirty="0"/>
              <a:t>  Remaining “old revenue” from CDE is $3,353,804-$4,466,156 = ($1,112,352)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147E5-6832-41FB-9A40-22B84DEA2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6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B8A0F0F-DBFD-44C2-8EC4-ECD01379CA1B}"/>
                  </a:ext>
                </a:extLst>
              </p14:cNvPr>
              <p14:cNvContentPartPr/>
              <p14:nvPr/>
            </p14:nvContentPartPr>
            <p14:xfrm>
              <a:off x="9010290" y="1251640"/>
              <a:ext cx="9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B8A0F0F-DBFD-44C2-8EC4-ECD01379CA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20650" y="1071640"/>
                <a:ext cx="189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9C857D7-1AB6-4212-ADF1-A93B0275DDF4}"/>
                  </a:ext>
                </a:extLst>
              </p14:cNvPr>
              <p14:cNvContentPartPr/>
              <p14:nvPr/>
            </p14:nvContentPartPr>
            <p14:xfrm>
              <a:off x="9489810" y="12160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9C857D7-1AB6-4212-ADF1-A93B0275DD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00170" y="103600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571AE8E-E9F2-4F2D-9B18-4D590FBEED8B}"/>
                  </a:ext>
                </a:extLst>
              </p14:cNvPr>
              <p14:cNvContentPartPr/>
              <p14:nvPr/>
            </p14:nvContentPartPr>
            <p14:xfrm>
              <a:off x="9543090" y="122464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571AE8E-E9F2-4F2D-9B18-4D590FBEED8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53450" y="104500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F7F694-16BD-41DF-9066-B7978F7C4CA8}"/>
                  </a:ext>
                </a:extLst>
              </p14:cNvPr>
              <p14:cNvContentPartPr/>
              <p14:nvPr/>
            </p14:nvContentPartPr>
            <p14:xfrm>
              <a:off x="9045930" y="860680"/>
              <a:ext cx="9360" cy="9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F7F694-16BD-41DF-9066-B7978F7C4C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56290" y="681040"/>
                <a:ext cx="18900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8F5809D-21BF-4929-B75F-5EC5269C1394}"/>
                  </a:ext>
                </a:extLst>
              </p14:cNvPr>
              <p14:cNvContentPartPr/>
              <p14:nvPr/>
            </p14:nvContentPartPr>
            <p14:xfrm>
              <a:off x="8105250" y="66520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8F5809D-21BF-4929-B75F-5EC5269C13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15250" y="48556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C1E4ED5-B275-46A2-8184-4FD58E10CD5F}"/>
                  </a:ext>
                </a:extLst>
              </p14:cNvPr>
              <p14:cNvContentPartPr/>
              <p14:nvPr/>
            </p14:nvContentPartPr>
            <p14:xfrm>
              <a:off x="6668850" y="834040"/>
              <a:ext cx="75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C1E4ED5-B275-46A2-8184-4FD58E10CD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78850" y="654400"/>
                <a:ext cx="1872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97E9D30-EDF4-4F77-A69B-480CB8681BCF}"/>
                  </a:ext>
                </a:extLst>
              </p14:cNvPr>
              <p14:cNvContentPartPr/>
              <p14:nvPr/>
            </p14:nvContentPartPr>
            <p14:xfrm>
              <a:off x="3692730" y="12516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97E9D30-EDF4-4F77-A69B-480CB8681B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3090" y="107164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3C7864C-7E56-4AAF-A90A-E1AD97543B0D}"/>
                  </a:ext>
                </a:extLst>
              </p14:cNvPr>
              <p14:cNvContentPartPr/>
              <p14:nvPr/>
            </p14:nvContentPartPr>
            <p14:xfrm>
              <a:off x="1331490" y="123364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3C7864C-7E56-4AAF-A90A-E1AD97543B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41490" y="105400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57C7832-D15C-4149-8614-A107D3EB1C00}"/>
                  </a:ext>
                </a:extLst>
              </p14:cNvPr>
              <p14:cNvContentPartPr/>
              <p14:nvPr/>
            </p14:nvContentPartPr>
            <p14:xfrm>
              <a:off x="1615530" y="30268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57C7832-D15C-4149-8614-A107D3EB1C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5530" y="284716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93CC4D7-7543-405F-A5E2-80B4FB7B93AB}"/>
                  </a:ext>
                </a:extLst>
              </p14:cNvPr>
              <p14:cNvContentPartPr/>
              <p14:nvPr/>
            </p14:nvContentPartPr>
            <p14:xfrm>
              <a:off x="3186930" y="4385440"/>
              <a:ext cx="20160" cy="27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93CC4D7-7543-405F-A5E2-80B4FB7B93A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96930" y="4205440"/>
                <a:ext cx="19980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97D2D18-9704-433F-AE37-D6186EE5723E}"/>
                  </a:ext>
                </a:extLst>
              </p14:cNvPr>
              <p14:cNvContentPartPr/>
              <p14:nvPr/>
            </p14:nvContentPartPr>
            <p14:xfrm>
              <a:off x="5069010" y="5059720"/>
              <a:ext cx="39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97D2D18-9704-433F-AE37-D6186EE5723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79010" y="4880080"/>
                <a:ext cx="1836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ECB57E5-1093-4DEE-9779-826F51923471}"/>
                  </a:ext>
                </a:extLst>
              </p14:cNvPr>
              <p14:cNvContentPartPr/>
              <p14:nvPr/>
            </p14:nvContentPartPr>
            <p14:xfrm>
              <a:off x="1793010" y="128692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ECB57E5-1093-4DEE-9779-826F519234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3370" y="110728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D0202C8-70E4-4606-BF08-35A1D3D04AAC}"/>
                  </a:ext>
                </a:extLst>
              </p14:cNvPr>
              <p14:cNvContentPartPr/>
              <p14:nvPr/>
            </p14:nvContentPartPr>
            <p14:xfrm>
              <a:off x="1793010" y="12246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D0202C8-70E4-4606-BF08-35A1D3D04A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3370" y="104500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A2B06D5-DA30-4608-B25D-694C3E74D5CC}"/>
                  </a:ext>
                </a:extLst>
              </p14:cNvPr>
              <p14:cNvContentPartPr/>
              <p14:nvPr/>
            </p14:nvContentPartPr>
            <p14:xfrm>
              <a:off x="1793010" y="1207000"/>
              <a:ext cx="3960" cy="180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A2B06D5-DA30-4608-B25D-694C3E74D5C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703370" y="1027000"/>
                <a:ext cx="18360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9FB3484-E086-468B-948E-BEE5B09838A7}"/>
                  </a:ext>
                </a:extLst>
              </p14:cNvPr>
              <p14:cNvContentPartPr/>
              <p14:nvPr/>
            </p14:nvContentPartPr>
            <p14:xfrm>
              <a:off x="8042610" y="101152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9FB3484-E086-468B-948E-BEE5B09838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52970" y="83188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29DD465-3C86-43B4-949A-E2AF1720038E}"/>
                  </a:ext>
                </a:extLst>
              </p14:cNvPr>
              <p14:cNvContentPartPr/>
              <p14:nvPr/>
            </p14:nvContentPartPr>
            <p14:xfrm>
              <a:off x="8584410" y="1029520"/>
              <a:ext cx="129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29DD465-3C86-43B4-949A-E2AF1720038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494410" y="849520"/>
                <a:ext cx="1926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714AB4F-9711-4536-A306-A4DEA527102C}"/>
                  </a:ext>
                </a:extLst>
              </p14:cNvPr>
              <p14:cNvContentPartPr/>
              <p14:nvPr/>
            </p14:nvContentPartPr>
            <p14:xfrm>
              <a:off x="9525450" y="57664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714AB4F-9711-4536-A306-A4DEA52710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35450" y="397000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4F67523-91DD-4FAD-A3A6-76E11F17438C}"/>
                  </a:ext>
                </a:extLst>
              </p14:cNvPr>
              <p14:cNvContentPartPr/>
              <p14:nvPr/>
            </p14:nvContentPartPr>
            <p14:xfrm>
              <a:off x="8345730" y="328240"/>
              <a:ext cx="52920" cy="8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4F67523-91DD-4FAD-A3A6-76E11F17438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255730" y="148240"/>
                <a:ext cx="23256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465FF83-33B2-4EF4-B73C-390111F8F3F2}"/>
                  </a:ext>
                </a:extLst>
              </p14:cNvPr>
              <p14:cNvContentPartPr/>
              <p14:nvPr/>
            </p14:nvContentPartPr>
            <p14:xfrm>
              <a:off x="728130" y="387287"/>
              <a:ext cx="35640" cy="74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465FF83-33B2-4EF4-B73C-390111F8F3F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8130" y="207287"/>
                <a:ext cx="215280" cy="43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2A4925D-E6E6-477B-81D0-A80D5F3C8AC5}"/>
                  </a:ext>
                </a:extLst>
              </p14:cNvPr>
              <p14:cNvContentPartPr/>
              <p14:nvPr/>
            </p14:nvContentPartPr>
            <p14:xfrm>
              <a:off x="807690" y="798767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2A4925D-E6E6-477B-81D0-A80D5F3C8A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7690" y="61876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D306C06-13C9-4016-8597-4ED9D2D9E585}"/>
                  </a:ext>
                </a:extLst>
              </p14:cNvPr>
              <p14:cNvContentPartPr/>
              <p14:nvPr/>
            </p14:nvContentPartPr>
            <p14:xfrm>
              <a:off x="2014770" y="771767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D306C06-13C9-4016-8597-4ED9D2D9E5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25130" y="59212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E93B3AD-A2BF-4F23-9097-F2A18095BF49}"/>
                  </a:ext>
                </a:extLst>
              </p14:cNvPr>
              <p14:cNvContentPartPr/>
              <p14:nvPr/>
            </p14:nvContentPartPr>
            <p14:xfrm flipV="1">
              <a:off x="11606213" y="5934075"/>
              <a:ext cx="912812" cy="46038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E93B3AD-A2BF-4F23-9097-F2A18095BF4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 flipV="1">
                <a:off x="11516263" y="5754239"/>
                <a:ext cx="1092352" cy="4053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99E4FAD-56C8-4114-9698-D19A793CC678}"/>
                  </a:ext>
                </a:extLst>
              </p14:cNvPr>
              <p14:cNvContentPartPr/>
              <p14:nvPr/>
            </p14:nvContentPartPr>
            <p14:xfrm>
              <a:off x="5795963" y="11117263"/>
              <a:ext cx="5278437" cy="9525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99E4FAD-56C8-4114-9698-D19A793CC67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705961" y="10934090"/>
                <a:ext cx="5458081" cy="3755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93A4382-ABD0-4E9A-B3EE-F64883B1E110}"/>
                  </a:ext>
                </a:extLst>
              </p14:cNvPr>
              <p14:cNvContentPartPr/>
              <p14:nvPr/>
            </p14:nvContentPartPr>
            <p14:xfrm>
              <a:off x="5319713" y="11085513"/>
              <a:ext cx="0" cy="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93A4382-ABD0-4E9A-B3EE-F64883B1E11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19713" y="11085513"/>
                <a:ext cx="0" cy="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C16F78E-79F5-488B-BF32-54A74191F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864344"/>
              </p:ext>
            </p:extLst>
          </p:nvPr>
        </p:nvGraphicFramePr>
        <p:xfrm>
          <a:off x="763770" y="1240647"/>
          <a:ext cx="5619273" cy="4956471"/>
        </p:xfrm>
        <a:graphic>
          <a:graphicData uri="http://schemas.openxmlformats.org/drawingml/2006/table">
            <a:tbl>
              <a:tblPr/>
              <a:tblGrid>
                <a:gridCol w="2520273">
                  <a:extLst>
                    <a:ext uri="{9D8B030D-6E8A-4147-A177-3AD203B41FA5}">
                      <a16:colId xmlns:a16="http://schemas.microsoft.com/office/drawing/2014/main" val="1415898946"/>
                    </a:ext>
                  </a:extLst>
                </a:gridCol>
                <a:gridCol w="774750">
                  <a:extLst>
                    <a:ext uri="{9D8B030D-6E8A-4147-A177-3AD203B41FA5}">
                      <a16:colId xmlns:a16="http://schemas.microsoft.com/office/drawing/2014/main" val="1703040265"/>
                    </a:ext>
                  </a:extLst>
                </a:gridCol>
                <a:gridCol w="774750">
                  <a:extLst>
                    <a:ext uri="{9D8B030D-6E8A-4147-A177-3AD203B41FA5}">
                      <a16:colId xmlns:a16="http://schemas.microsoft.com/office/drawing/2014/main" val="2261861145"/>
                    </a:ext>
                  </a:extLst>
                </a:gridCol>
                <a:gridCol w="774750">
                  <a:extLst>
                    <a:ext uri="{9D8B030D-6E8A-4147-A177-3AD203B41FA5}">
                      <a16:colId xmlns:a16="http://schemas.microsoft.com/office/drawing/2014/main" val="3934294557"/>
                    </a:ext>
                  </a:extLst>
                </a:gridCol>
                <a:gridCol w="774750">
                  <a:extLst>
                    <a:ext uri="{9D8B030D-6E8A-4147-A177-3AD203B41FA5}">
                      <a16:colId xmlns:a16="http://schemas.microsoft.com/office/drawing/2014/main" val="4261384102"/>
                    </a:ext>
                  </a:extLst>
                </a:gridCol>
              </a:tblGrid>
              <a:tr h="48840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Adopted       Budget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Encumbrance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Actual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3rd Quarter Total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3675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sng" strike="noStrike">
                          <a:effectLst/>
                          <a:latin typeface="Times New Roman" panose="02020603050405020304" pitchFamily="18" charset="0"/>
                        </a:rPr>
                        <a:t>Athletic Fund 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799539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296,681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296,681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050920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3,528,335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2,652,024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2,652,024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540584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3,671,464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299,689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2,325,602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2,625,291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65912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(143,129)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(299,689)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326,422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26,733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776757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153,552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(299,689)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326,422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323,414 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367995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sng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245640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sng" strike="noStrike">
                          <a:effectLst/>
                          <a:latin typeface="Times New Roman" panose="02020603050405020304" pitchFamily="18" charset="0"/>
                        </a:rPr>
                        <a:t>Insurance Fund 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993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2,215,919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2,215,919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901974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2,700,000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1,500,908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1,500,908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518115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3,090,000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234,340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1,673,908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1,908,248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796323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(390,000)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(234,340)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(173,000)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(407,340)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802141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1,825,919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(234,340)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(173,000)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1,808,579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259362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sng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524291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sng" strike="noStrike">
                          <a:effectLst/>
                          <a:latin typeface="Times New Roman" panose="02020603050405020304" pitchFamily="18" charset="0"/>
                        </a:rPr>
                        <a:t>Preschool Fund 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592385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3,353,804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3,353,804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331408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3,904,430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3,556,547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3,556,547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063732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5,263,363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1,269,424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3,196,732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4,466,156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1242325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(1,358,933)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(1,269,424)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359,815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sng" strike="noStrike">
                          <a:effectLst/>
                          <a:latin typeface="Times New Roman" panose="02020603050405020304" pitchFamily="18" charset="0"/>
                        </a:rPr>
                        <a:t> $       (909,609)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316377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1,994,871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(1,269,424)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359,815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2,444,195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141081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499714"/>
                  </a:ext>
                </a:extLst>
              </a:tr>
              <a:tr h="2030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General Fund Sub Fund Ending Fund Balance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$      3,974,342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$    (1,803,452)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effectLst/>
                          <a:latin typeface="Times New Roman" panose="02020603050405020304" pitchFamily="18" charset="0"/>
                        </a:rPr>
                        <a:t> $         513,236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 $      4,576,188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10485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E93B3AD-A2BF-4F23-9097-F2A18095BF49}"/>
                  </a:ext>
                </a:extLst>
              </p14:cNvPr>
              <p14:cNvContentPartPr/>
              <p14:nvPr/>
            </p14:nvContentPartPr>
            <p14:xfrm flipV="1">
              <a:off x="8232390" y="5805144"/>
              <a:ext cx="1289706" cy="56724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E93B3AD-A2BF-4F23-9097-F2A18095BF4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 flipV="1">
                <a:off x="8142427" y="5624494"/>
                <a:ext cx="1469272" cy="417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99E4FAD-56C8-4114-9698-D19A793CC678}"/>
                  </a:ext>
                </a:extLst>
              </p14:cNvPr>
              <p14:cNvContentPartPr/>
              <p14:nvPr/>
            </p14:nvContentPartPr>
            <p14:xfrm>
              <a:off x="2422140" y="10955784"/>
              <a:ext cx="7457871" cy="52364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99E4FAD-56C8-4114-9698-D19A793CC67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332139" y="10768770"/>
                <a:ext cx="7637514" cy="426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93A4382-ABD0-4E9A-B3EE-F64883B1E110}"/>
                  </a:ext>
                </a:extLst>
              </p14:cNvPr>
              <p14:cNvContentPartPr/>
              <p14:nvPr/>
            </p14:nvContentPartPr>
            <p14:xfrm flipV="1">
              <a:off x="1945889" y="10960222"/>
              <a:ext cx="45719" cy="52364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93A4382-ABD0-4E9A-B3EE-F64883B1E11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 flipV="1">
                <a:off x="-9483861" y="-15221778"/>
                <a:ext cx="22859500" cy="5236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112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9282BA-8FB4-4F58-A592-40E03E07B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Governmental Funds -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FB44-3F27-4100-AFC0-3CF0C8C8B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AD644-0CA2-433D-AF1D-F757204F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16F696-ADF9-4040-85FC-1463448C6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60" y="988907"/>
            <a:ext cx="11034944" cy="519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7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39239-B535-4727-970A-6E95EE2B3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29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Other Governmental Funds – Funds 22 and 31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135406-7586-43B5-9AF7-55003558A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313896"/>
            <a:ext cx="4937760" cy="4705158"/>
          </a:xfrm>
        </p:spPr>
        <p:txBody>
          <a:bodyPr/>
          <a:lstStyle/>
          <a:p>
            <a:r>
              <a:rPr lang="en-US" dirty="0"/>
              <a:t>Note:</a:t>
            </a:r>
          </a:p>
          <a:p>
            <a:endParaRPr lang="en-US" dirty="0"/>
          </a:p>
          <a:p>
            <a:r>
              <a:rPr lang="en-US" dirty="0"/>
              <a:t>Fund 22 Continue to spend down ESSER III with largest project HVAC still in progress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 31 3</a:t>
            </a:r>
            <a:r>
              <a:rPr lang="en-US" baseline="30000" dirty="0"/>
              <a:t>rd</a:t>
            </a:r>
            <a:r>
              <a:rPr lang="en-US" dirty="0"/>
              <a:t> Quarter still spending FY 22-23 ending fund balance.  Like Fund 10 will not be positive (Revenues&gt;Expenditures) until April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30A5-4FCF-4DAC-BE17-A8BB1E78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2E7AD9F-468E-4840-8996-51D0EFA625D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7123949"/>
              </p:ext>
            </p:extLst>
          </p:nvPr>
        </p:nvGraphicFramePr>
        <p:xfrm>
          <a:off x="1096964" y="1180731"/>
          <a:ext cx="4937762" cy="4953746"/>
        </p:xfrm>
        <a:graphic>
          <a:graphicData uri="http://schemas.openxmlformats.org/drawingml/2006/table">
            <a:tbl>
              <a:tblPr/>
              <a:tblGrid>
                <a:gridCol w="2214610">
                  <a:extLst>
                    <a:ext uri="{9D8B030D-6E8A-4147-A177-3AD203B41FA5}">
                      <a16:colId xmlns:a16="http://schemas.microsoft.com/office/drawing/2014/main" val="3880696328"/>
                    </a:ext>
                  </a:extLst>
                </a:gridCol>
                <a:gridCol w="680788">
                  <a:extLst>
                    <a:ext uri="{9D8B030D-6E8A-4147-A177-3AD203B41FA5}">
                      <a16:colId xmlns:a16="http://schemas.microsoft.com/office/drawing/2014/main" val="2482290351"/>
                    </a:ext>
                  </a:extLst>
                </a:gridCol>
                <a:gridCol w="680788">
                  <a:extLst>
                    <a:ext uri="{9D8B030D-6E8A-4147-A177-3AD203B41FA5}">
                      <a16:colId xmlns:a16="http://schemas.microsoft.com/office/drawing/2014/main" val="2855944495"/>
                    </a:ext>
                  </a:extLst>
                </a:gridCol>
                <a:gridCol w="680788">
                  <a:extLst>
                    <a:ext uri="{9D8B030D-6E8A-4147-A177-3AD203B41FA5}">
                      <a16:colId xmlns:a16="http://schemas.microsoft.com/office/drawing/2014/main" val="3564549510"/>
                    </a:ext>
                  </a:extLst>
                </a:gridCol>
                <a:gridCol w="680788">
                  <a:extLst>
                    <a:ext uri="{9D8B030D-6E8A-4147-A177-3AD203B41FA5}">
                      <a16:colId xmlns:a16="http://schemas.microsoft.com/office/drawing/2014/main" val="3544579077"/>
                    </a:ext>
                  </a:extLst>
                </a:gridCol>
              </a:tblGrid>
              <a:tr h="57598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Other Governmental Funds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Adopted       Budget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Encumbrance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Actual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3rd Quarter Total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727058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Grant Fund 22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977966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415362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77,028,256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40,422,582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40,422,582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38604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77,028,256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9,373,944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38,063,127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47,437,071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810270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(9,373,944)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2,359,455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(7,014,489)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814812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(9,373,944)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2,359,455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(7,014,489)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652415"/>
                  </a:ext>
                </a:extLst>
              </a:tr>
              <a:tr h="206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810430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Bond Redemption Fund 31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854149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18,912,430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18,912,430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529681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18,298,889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5,910,407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5,910,407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168897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17,938,184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13,331,980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13,331,980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396603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360,705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(7,421,573)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(7,421,573)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060525"/>
                  </a:ext>
                </a:extLst>
              </a:tr>
              <a:tr h="3303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19,273,135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(7,421,573)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11,490,857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396644"/>
                  </a:ext>
                </a:extLst>
              </a:tr>
              <a:tr h="206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959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41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96BA77-2488-4D9C-93B0-6F41C4CCC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755261"/>
          </a:xfrm>
        </p:spPr>
        <p:txBody>
          <a:bodyPr/>
          <a:lstStyle/>
          <a:p>
            <a:r>
              <a:rPr lang="en-US" dirty="0"/>
              <a:t>Other Governmental Funds 41 and 64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A39963-0070-40F3-991A-2A6A9B3D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368638"/>
          </a:xfrm>
        </p:spPr>
        <p:txBody>
          <a:bodyPr/>
          <a:lstStyle/>
          <a:p>
            <a:r>
              <a:rPr lang="en-US" dirty="0"/>
              <a:t>Fund 41 Getting close to finishing the demolition and site improvements for the High Schools</a:t>
            </a:r>
          </a:p>
          <a:p>
            <a:r>
              <a:rPr lang="en-US" dirty="0"/>
              <a:t>Beginning the RFP process to spend the remaining funds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 64 Nothing to note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8781DB-79E7-4753-A4F8-24278BFA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63AF68-FD5D-442C-9CC8-8DAB32DB98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46955336"/>
              </p:ext>
            </p:extLst>
          </p:nvPr>
        </p:nvGraphicFramePr>
        <p:xfrm>
          <a:off x="1096963" y="1737361"/>
          <a:ext cx="4938713" cy="4477012"/>
        </p:xfrm>
        <a:graphic>
          <a:graphicData uri="http://schemas.openxmlformats.org/drawingml/2006/table">
            <a:tbl>
              <a:tblPr/>
              <a:tblGrid>
                <a:gridCol w="2215037">
                  <a:extLst>
                    <a:ext uri="{9D8B030D-6E8A-4147-A177-3AD203B41FA5}">
                      <a16:colId xmlns:a16="http://schemas.microsoft.com/office/drawing/2014/main" val="4132850520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3177116925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3898795082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2452478579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738188059"/>
                    </a:ext>
                  </a:extLst>
                </a:gridCol>
              </a:tblGrid>
              <a:tr h="4255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Bond Projects Fund 41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Adopted       Budget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Encumbrance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Actual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3rd Quarter Total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63226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49,144,598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49,144,598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816582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6,363,991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7,480,204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7,480,204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418316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55,508,589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7,726,781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22,380,021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30,106,802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158524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(49,144,598)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(7,726,781)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(14,899,817)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(22,626,598)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749022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  -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(7,726,781)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(14,899,817)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26,518,000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99460"/>
                  </a:ext>
                </a:extLst>
              </a:tr>
              <a:tr h="1968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372311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Risk Related Activity Fund 64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391800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3,026,227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3,026,227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591256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1,428,270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998,086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998,086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1271946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1,794,000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65,112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1,217,794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1,282,906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174683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(365,730)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(65,112)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(219,708)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(284,820)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241756"/>
                  </a:ext>
                </a:extLst>
              </a:tr>
              <a:tr h="3146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2,660,497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(65,112)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(219,708)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2,741,407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041458"/>
                  </a:ext>
                </a:extLst>
              </a:tr>
              <a:tr h="1968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709711"/>
                  </a:ext>
                </a:extLst>
              </a:tr>
              <a:tr h="1968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526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3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8389A5-3DFB-4568-BBEA-57B81F42A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302500"/>
          </a:xfrm>
        </p:spPr>
        <p:txBody>
          <a:bodyPr>
            <a:normAutofit fontScale="90000"/>
          </a:bodyPr>
          <a:lstStyle/>
          <a:p>
            <a:r>
              <a:rPr lang="en-US" dirty="0"/>
              <a:t>Non-Major Funds 21,23,27 and 43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5ED13C-E6F5-4014-A6B5-0375CC71A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2EDD7D-86F5-4A87-98EB-A027E465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322773"/>
            <a:ext cx="10058400" cy="4546321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0E5169F-46BA-4555-B7C4-DD03F3E8FD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798562"/>
              </p:ext>
            </p:extLst>
          </p:nvPr>
        </p:nvGraphicFramePr>
        <p:xfrm>
          <a:off x="1154084" y="1766573"/>
          <a:ext cx="10058399" cy="42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Worksheet" r:id="rId3" imgW="18059313" imgH="7610642" progId="Excel.Sheet.12">
                  <p:embed/>
                </p:oleObj>
              </mc:Choice>
              <mc:Fallback>
                <p:oleObj name="Worksheet" r:id="rId3" imgW="18059313" imgH="76106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4084" y="1766573"/>
                        <a:ext cx="10058399" cy="42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5664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FD66-C6AD-40C0-86D8-D74BF6A4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Non-Major Funds 21 and 23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3F9E704-79B2-460C-91A1-F85C003A9E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88166067"/>
              </p:ext>
            </p:extLst>
          </p:nvPr>
        </p:nvGraphicFramePr>
        <p:xfrm>
          <a:off x="1096963" y="1029810"/>
          <a:ext cx="4938713" cy="5104661"/>
        </p:xfrm>
        <a:graphic>
          <a:graphicData uri="http://schemas.openxmlformats.org/drawingml/2006/table">
            <a:tbl>
              <a:tblPr/>
              <a:tblGrid>
                <a:gridCol w="2215037">
                  <a:extLst>
                    <a:ext uri="{9D8B030D-6E8A-4147-A177-3AD203B41FA5}">
                      <a16:colId xmlns:a16="http://schemas.microsoft.com/office/drawing/2014/main" val="3533099280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4207491594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692441383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948859656"/>
                    </a:ext>
                  </a:extLst>
                </a:gridCol>
                <a:gridCol w="680919">
                  <a:extLst>
                    <a:ext uri="{9D8B030D-6E8A-4147-A177-3AD203B41FA5}">
                      <a16:colId xmlns:a16="http://schemas.microsoft.com/office/drawing/2014/main" val="218762413"/>
                    </a:ext>
                  </a:extLst>
                </a:gridCol>
              </a:tblGrid>
              <a:tr h="7166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Non-Major Governmental Funds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Adopted       Budget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Encumbrance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Actual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3rd Quarter Total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58210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Nutrition Services Fund 21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248720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8,961,048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8,961,048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983572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11,237,950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7,934,467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7,934,467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20507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12,865,831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3,021,912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6,238,362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9,260,274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750011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(1,627,881)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(3,021,912)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1,696,105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(1,325,807)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400799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7,333,167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(3,021,912)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1,696,105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7,635,241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407996"/>
                  </a:ext>
                </a:extLst>
              </a:tr>
              <a:tr h="20719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373502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Student Activities Fund 23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804350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2,475,588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2,475,588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207053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2,558,925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1,553,752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1,553,752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283921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4,621,026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112,313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1,459,086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1,571,399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896610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(2,062,101)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(112,313)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94,667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(17,646)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496297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413,487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(112,313)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94,667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2,457,942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418025"/>
                  </a:ext>
                </a:extLst>
              </a:tr>
              <a:tr h="20719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425481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9B553-2FFD-42BC-9F2F-336A4A095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6326" y="1029810"/>
            <a:ext cx="4999354" cy="510466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Fund 21  Healthy School Meals for All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 23 Fundraising continues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6D7EA-BC6D-4012-89A4-A691072D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BC8E-4A13-41D2-B986-F4DE7C9A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Non-Major Funds 27 and 43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43AFF51-726F-4F1A-98D8-805301C3CE6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68669638"/>
              </p:ext>
            </p:extLst>
          </p:nvPr>
        </p:nvGraphicFramePr>
        <p:xfrm>
          <a:off x="1097280" y="1242874"/>
          <a:ext cx="4938396" cy="5015883"/>
        </p:xfrm>
        <a:graphic>
          <a:graphicData uri="http://schemas.openxmlformats.org/drawingml/2006/table">
            <a:tbl>
              <a:tblPr/>
              <a:tblGrid>
                <a:gridCol w="2167904">
                  <a:extLst>
                    <a:ext uri="{9D8B030D-6E8A-4147-A177-3AD203B41FA5}">
                      <a16:colId xmlns:a16="http://schemas.microsoft.com/office/drawing/2014/main" val="2654275532"/>
                    </a:ext>
                  </a:extLst>
                </a:gridCol>
                <a:gridCol w="692623">
                  <a:extLst>
                    <a:ext uri="{9D8B030D-6E8A-4147-A177-3AD203B41FA5}">
                      <a16:colId xmlns:a16="http://schemas.microsoft.com/office/drawing/2014/main" val="2671032354"/>
                    </a:ext>
                  </a:extLst>
                </a:gridCol>
                <a:gridCol w="692623">
                  <a:extLst>
                    <a:ext uri="{9D8B030D-6E8A-4147-A177-3AD203B41FA5}">
                      <a16:colId xmlns:a16="http://schemas.microsoft.com/office/drawing/2014/main" val="2513854619"/>
                    </a:ext>
                  </a:extLst>
                </a:gridCol>
                <a:gridCol w="692623">
                  <a:extLst>
                    <a:ext uri="{9D8B030D-6E8A-4147-A177-3AD203B41FA5}">
                      <a16:colId xmlns:a16="http://schemas.microsoft.com/office/drawing/2014/main" val="1471898123"/>
                    </a:ext>
                  </a:extLst>
                </a:gridCol>
                <a:gridCol w="692623">
                  <a:extLst>
                    <a:ext uri="{9D8B030D-6E8A-4147-A177-3AD203B41FA5}">
                      <a16:colId xmlns:a16="http://schemas.microsoft.com/office/drawing/2014/main" val="2540325286"/>
                    </a:ext>
                  </a:extLst>
                </a:gridCol>
              </a:tblGrid>
              <a:tr h="507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Non-Major Governmental Funds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Adopted       Budget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Encumbrance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Actual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</a:rPr>
                        <a:t> 3rd Quarter Total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425327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Education Foundation Fund 27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708155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231,301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231,301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737152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158,000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35,055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35,055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260665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366,865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  175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69,086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69,261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929225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(208,865)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     (175)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(34,030)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   (34,205)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513910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22,436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     (175)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(34,030)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   197,096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251531"/>
                  </a:ext>
                </a:extLst>
              </a:tr>
              <a:tr h="20703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603807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effectLst/>
                          <a:latin typeface="Times New Roman" panose="02020603050405020304" pitchFamily="18" charset="0"/>
                        </a:rPr>
                        <a:t>Capital Projects Fund 43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703786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Beginning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28,418,668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28,418,668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572889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Revenue 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33,821,871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23,631,713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23,631,713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992577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36,997,608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3,625,277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15,944,933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19,570,211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585102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Revenue over (under) expenditures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(3,175,737)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(3,625,277)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7,686,779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effectLst/>
                          <a:latin typeface="Times New Roman" panose="02020603050405020304" pitchFamily="18" charset="0"/>
                        </a:rPr>
                        <a:t> $      4,061,502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9804359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Ending fund balance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25,242,931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(3,625,277)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  7,686,779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Times New Roman" panose="02020603050405020304" pitchFamily="18" charset="0"/>
                        </a:rPr>
                        <a:t> $    32,480,170 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663199"/>
                  </a:ext>
                </a:extLst>
              </a:tr>
              <a:tr h="3308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53" marR="6153" marT="61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53" marR="6153" marT="615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577069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BBF84-7D7B-4FB8-A44C-091F3B745E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Fund 27 Nothing to note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 43 Best Grant Activity for CHPA will continue through summer.  D60 HVAC Best Projects ending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1F4879-AE8A-4F30-A378-0ECBE33A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5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4F58-F123-4E96-AA65-D25E4828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91997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7E86F-73C4-43DA-B7D4-6DB5001FB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345D4-2537-4C86-8FC7-FF905539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6BC-FABD-472C-91D3-AF7AA6107CF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625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2258</TotalTime>
  <Words>1441</Words>
  <Application>Microsoft Office PowerPoint</Application>
  <PresentationFormat>Widescreen</PresentationFormat>
  <Paragraphs>435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Retrospect</vt:lpstr>
      <vt:lpstr>Worksheet</vt:lpstr>
      <vt:lpstr>FY 23-24 Third Quarter Financial Report For the Period Ending 3-31-2024</vt:lpstr>
      <vt:lpstr>2023-24 SCHOOL YEAR REVENUE AND EXPENDITURE SUMMARY  FOR THE QUARTER ENDING 3-31-2024  </vt:lpstr>
      <vt:lpstr>INCREASE (DECREASE) FROM PRIOR YEAR</vt:lpstr>
      <vt:lpstr>PowerPoint Presentation</vt:lpstr>
      <vt:lpstr>General Fund Sub Funds - Summary</vt:lpstr>
      <vt:lpstr>General Fund Sub Funds – By Fund </vt:lpstr>
      <vt:lpstr>Other Governmental Funds - Summary</vt:lpstr>
      <vt:lpstr>Other Governmental Funds – Funds 22 and 31 </vt:lpstr>
      <vt:lpstr>Other Governmental Funds 41 and 64 </vt:lpstr>
      <vt:lpstr>Non-Major Funds 21,23,27 and 43 </vt:lpstr>
      <vt:lpstr>Non-Major Funds 21 and 23 </vt:lpstr>
      <vt:lpstr>Non-Major Funds 27 and 43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23-24 Proposed Amended Budget</dc:title>
  <dc:creator>Lana Niehans</dc:creator>
  <cp:lastModifiedBy>Christian Nyberg</cp:lastModifiedBy>
  <cp:revision>115</cp:revision>
  <cp:lastPrinted>2024-02-16T17:15:56Z</cp:lastPrinted>
  <dcterms:created xsi:type="dcterms:W3CDTF">2023-12-11T18:44:11Z</dcterms:created>
  <dcterms:modified xsi:type="dcterms:W3CDTF">2024-05-08T16:36:16Z</dcterms:modified>
</cp:coreProperties>
</file>